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91" r:id="rId3"/>
    <p:sldId id="281" r:id="rId4"/>
    <p:sldId id="292" r:id="rId5"/>
    <p:sldId id="286" r:id="rId6"/>
    <p:sldId id="287" r:id="rId7"/>
    <p:sldId id="288" r:id="rId8"/>
    <p:sldId id="289" r:id="rId9"/>
    <p:sldId id="274" r:id="rId10"/>
    <p:sldId id="280" r:id="rId11"/>
    <p:sldId id="285" r:id="rId12"/>
    <p:sldId id="282" r:id="rId13"/>
    <p:sldId id="283" r:id="rId14"/>
    <p:sldId id="284" r:id="rId15"/>
    <p:sldId id="277" r:id="rId16"/>
    <p:sldId id="275" r:id="rId17"/>
    <p:sldId id="29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706" autoAdjust="0"/>
  </p:normalViewPr>
  <p:slideViewPr>
    <p:cSldViewPr snapToGrid="0">
      <p:cViewPr varScale="1">
        <p:scale>
          <a:sx n="76" d="100"/>
          <a:sy n="76" d="100"/>
        </p:scale>
        <p:origin x="498" y="5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5/11/2018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5/11/2018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up of colorful seashel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4624183"/>
          </a:xfrm>
          <a:prstGeom prst="rect">
            <a:avLst/>
          </a:prstGeom>
        </p:spPr>
      </p:pic>
      <p:sp useBgFill="1">
        <p:nvSpPr>
          <p:cNvPr id="7" name="Rectangle 6"/>
          <p:cNvSpPr/>
          <p:nvPr/>
        </p:nvSpPr>
        <p:spPr bwMode="white">
          <a:xfrm>
            <a:off x="0" y="3074521"/>
            <a:ext cx="12201888" cy="3783479"/>
          </a:xfrm>
          <a:custGeom>
            <a:avLst/>
            <a:gdLst/>
            <a:ahLst/>
            <a:cxnLst/>
            <a:rect l="l" t="t" r="r" b="b"/>
            <a:pathLst>
              <a:path w="12201888" h="3783479">
                <a:moveTo>
                  <a:pt x="12201888" y="0"/>
                </a:moveTo>
                <a:cubicBezTo>
                  <a:pt x="12200429" y="1116741"/>
                  <a:pt x="12191467" y="2278498"/>
                  <a:pt x="12188825" y="3404540"/>
                </a:cubicBezTo>
                <a:lnTo>
                  <a:pt x="12188825" y="3554879"/>
                </a:lnTo>
                <a:lnTo>
                  <a:pt x="12188825" y="3690879"/>
                </a:lnTo>
                <a:lnTo>
                  <a:pt x="12188825" y="3707279"/>
                </a:lnTo>
                <a:lnTo>
                  <a:pt x="12188825" y="3783479"/>
                </a:lnTo>
                <a:lnTo>
                  <a:pt x="0" y="3783479"/>
                </a:lnTo>
                <a:lnTo>
                  <a:pt x="0" y="3707279"/>
                </a:lnTo>
                <a:lnTo>
                  <a:pt x="0" y="3554879"/>
                </a:lnTo>
                <a:lnTo>
                  <a:pt x="0" y="641399"/>
                </a:lnTo>
                <a:cubicBezTo>
                  <a:pt x="3601335" y="-419044"/>
                  <a:pt x="9102102" y="1605485"/>
                  <a:pt x="1220188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3937321"/>
            <a:ext cx="9601200" cy="162527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3814" y="5641975"/>
            <a:ext cx="9601200" cy="9141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E</a:t>
            </a:r>
            <a:r>
              <a:rPr dirty="0"/>
              <a:t>dit Master subtitle style</a:t>
            </a:r>
          </a:p>
        </p:txBody>
      </p:sp>
      <p:sp>
        <p:nvSpPr>
          <p:cNvPr id="10" name="Freeform 9"/>
          <p:cNvSpPr/>
          <p:nvPr/>
        </p:nvSpPr>
        <p:spPr>
          <a:xfrm rot="21388434">
            <a:off x="12235" y="2969834"/>
            <a:ext cx="12169907" cy="1238081"/>
          </a:xfrm>
          <a:custGeom>
            <a:avLst/>
            <a:gdLst/>
            <a:ahLst/>
            <a:cxnLst/>
            <a:rect l="l" t="t" r="r" b="b"/>
            <a:pathLst>
              <a:path w="12169907" h="1238081">
                <a:moveTo>
                  <a:pt x="2807331" y="101460"/>
                </a:moveTo>
                <a:cubicBezTo>
                  <a:pt x="6135545" y="328205"/>
                  <a:pt x="6673951" y="1596392"/>
                  <a:pt x="12165744" y="982579"/>
                </a:cubicBezTo>
                <a:lnTo>
                  <a:pt x="12160227" y="1072100"/>
                </a:lnTo>
                <a:cubicBezTo>
                  <a:pt x="5416860" y="1825439"/>
                  <a:pt x="6141899" y="-258272"/>
                  <a:pt x="0" y="232833"/>
                </a:cubicBezTo>
                <a:lnTo>
                  <a:pt x="5492" y="143708"/>
                </a:lnTo>
                <a:cubicBezTo>
                  <a:pt x="1145422" y="52200"/>
                  <a:pt x="2048826" y="49784"/>
                  <a:pt x="2807331" y="101460"/>
                </a:cubicBezTo>
                <a:close/>
                <a:moveTo>
                  <a:pt x="2811494" y="33894"/>
                </a:moveTo>
                <a:cubicBezTo>
                  <a:pt x="6139708" y="260639"/>
                  <a:pt x="6678114" y="1528826"/>
                  <a:pt x="12169907" y="915013"/>
                </a:cubicBezTo>
                <a:lnTo>
                  <a:pt x="12168059" y="945013"/>
                </a:lnTo>
                <a:cubicBezTo>
                  <a:pt x="5424692" y="1698351"/>
                  <a:pt x="6149730" y="-385359"/>
                  <a:pt x="7832" y="105746"/>
                </a:cubicBezTo>
                <a:lnTo>
                  <a:pt x="9656" y="76142"/>
                </a:lnTo>
                <a:cubicBezTo>
                  <a:pt x="1149586" y="-15366"/>
                  <a:pt x="2052990" y="-17782"/>
                  <a:pt x="2811494" y="33894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90000"/>
                  <a:lumMod val="80000"/>
                  <a:lumOff val="20000"/>
                </a:schemeClr>
              </a:gs>
              <a:gs pos="18000">
                <a:schemeClr val="bg2">
                  <a:lumMod val="92000"/>
                </a:schemeClr>
              </a:gs>
              <a:gs pos="37000">
                <a:schemeClr val="bg2">
                  <a:alpha val="90000"/>
                  <a:lumMod val="91000"/>
                </a:schemeClr>
              </a:gs>
              <a:gs pos="100000">
                <a:schemeClr val="bg2">
                  <a:lumMod val="80000"/>
                  <a:lumOff val="20000"/>
                </a:schemeClr>
              </a:gs>
            </a:gsLst>
            <a:path path="shape">
              <a:fillToRect l="50000" t="50000" r="50000" b="50000"/>
            </a:path>
          </a:gradFill>
          <a:ln w="254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Freeform 10"/>
          <p:cNvSpPr/>
          <p:nvPr/>
        </p:nvSpPr>
        <p:spPr>
          <a:xfrm rot="21388434">
            <a:off x="29672" y="2764068"/>
            <a:ext cx="12205856" cy="1559261"/>
          </a:xfrm>
          <a:custGeom>
            <a:avLst/>
            <a:gdLst/>
            <a:ahLst/>
            <a:cxnLst/>
            <a:rect l="l" t="t" r="r" b="b"/>
            <a:pathLst>
              <a:path w="12205856" h="1559261">
                <a:moveTo>
                  <a:pt x="12190266" y="1521455"/>
                </a:moveTo>
                <a:lnTo>
                  <a:pt x="12190701" y="1521482"/>
                </a:lnTo>
                <a:lnTo>
                  <a:pt x="12188851" y="1559261"/>
                </a:lnTo>
                <a:lnTo>
                  <a:pt x="12188416" y="1559245"/>
                </a:lnTo>
                <a:close/>
                <a:moveTo>
                  <a:pt x="12205856" y="208119"/>
                </a:moveTo>
                <a:lnTo>
                  <a:pt x="12203734" y="242562"/>
                </a:lnTo>
                <a:cubicBezTo>
                  <a:pt x="6796720" y="1874914"/>
                  <a:pt x="3447529" y="-395170"/>
                  <a:pt x="0" y="109344"/>
                </a:cubicBezTo>
                <a:lnTo>
                  <a:pt x="2124" y="74883"/>
                </a:lnTo>
                <a:cubicBezTo>
                  <a:pt x="3449654" y="-429611"/>
                  <a:pt x="6798843" y="1840472"/>
                  <a:pt x="12205856" y="208119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30000"/>
                  <a:lumMod val="0"/>
                  <a:lumOff val="100000"/>
                </a:schemeClr>
              </a:gs>
              <a:gs pos="100000">
                <a:schemeClr val="bg2">
                  <a:alpha val="48000"/>
                </a:schemeClr>
              </a:gs>
            </a:gsLst>
            <a:lin ang="27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2" name="Freeform 11"/>
          <p:cNvSpPr/>
          <p:nvPr/>
        </p:nvSpPr>
        <p:spPr>
          <a:xfrm rot="21388434">
            <a:off x="-4585" y="3108508"/>
            <a:ext cx="12215153" cy="1052652"/>
          </a:xfrm>
          <a:custGeom>
            <a:avLst/>
            <a:gdLst/>
            <a:ahLst/>
            <a:cxnLst/>
            <a:rect l="l" t="t" r="r" b="b"/>
            <a:pathLst>
              <a:path w="12215153" h="1052652">
                <a:moveTo>
                  <a:pt x="12199582" y="613499"/>
                </a:moveTo>
                <a:lnTo>
                  <a:pt x="12196535" y="662961"/>
                </a:lnTo>
                <a:cubicBezTo>
                  <a:pt x="8659170" y="1895884"/>
                  <a:pt x="3236150" y="-250863"/>
                  <a:pt x="0" y="412868"/>
                </a:cubicBezTo>
                <a:lnTo>
                  <a:pt x="3057" y="363268"/>
                </a:lnTo>
                <a:cubicBezTo>
                  <a:pt x="3239190" y="-300459"/>
                  <a:pt x="8662172" y="1846263"/>
                  <a:pt x="12199582" y="613499"/>
                </a:cubicBezTo>
                <a:close/>
                <a:moveTo>
                  <a:pt x="12208353" y="471141"/>
                </a:moveTo>
                <a:lnTo>
                  <a:pt x="12202868" y="560177"/>
                </a:lnTo>
                <a:cubicBezTo>
                  <a:pt x="8665592" y="1793383"/>
                  <a:pt x="3242519" y="-353436"/>
                  <a:pt x="6325" y="310230"/>
                </a:cubicBezTo>
                <a:lnTo>
                  <a:pt x="11827" y="220949"/>
                </a:lnTo>
                <a:cubicBezTo>
                  <a:pt x="3247993" y="-442711"/>
                  <a:pt x="8670998" y="1704066"/>
                  <a:pt x="12208353" y="471141"/>
                </a:cubicBezTo>
                <a:close/>
                <a:moveTo>
                  <a:pt x="12215153" y="360807"/>
                </a:moveTo>
                <a:lnTo>
                  <a:pt x="12212631" y="401743"/>
                </a:lnTo>
                <a:cubicBezTo>
                  <a:pt x="8696050" y="1669577"/>
                  <a:pt x="3274141" y="-472216"/>
                  <a:pt x="15523" y="160967"/>
                </a:cubicBezTo>
                <a:lnTo>
                  <a:pt x="18051" y="119938"/>
                </a:lnTo>
                <a:cubicBezTo>
                  <a:pt x="3276657" y="-513245"/>
                  <a:pt x="8698537" y="1628531"/>
                  <a:pt x="12215153" y="360807"/>
                </a:cubicBezTo>
                <a:close/>
              </a:path>
            </a:pathLst>
          </a:custGeom>
          <a:gradFill>
            <a:gsLst>
              <a:gs pos="36000">
                <a:schemeClr val="bg2">
                  <a:alpha val="47000"/>
                  <a:lumMod val="0"/>
                  <a:lumOff val="100000"/>
                </a:schemeClr>
              </a:gs>
              <a:gs pos="100000">
                <a:schemeClr val="bg2">
                  <a:alpha val="82000"/>
                  <a:lumMod val="87000"/>
                  <a:lumOff val="13000"/>
                </a:schemeClr>
              </a:gs>
            </a:gsLst>
            <a:path path="rect">
              <a:fillToRect l="100000" t="100000"/>
            </a:path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1828801"/>
            <a:ext cx="9601198" cy="3962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928553"/>
            <a:ext cx="9601200" cy="226244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267200"/>
            <a:ext cx="9601200" cy="934527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3962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0767" y="1828800"/>
            <a:ext cx="4648200" cy="3962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72D1-64D5-4552-ACDD-1CCE5F7F800D}" type="datetimeFigureOut">
              <a:rPr lang="en-US"/>
              <a:t>5/11/2018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3F29E-967E-4B69-BEAA-E3504E4378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694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2" y="1777042"/>
            <a:ext cx="4645152" cy="941716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2" y="2781300"/>
            <a:ext cx="4645152" cy="3048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103120">
              <a:defRPr sz="1600"/>
            </a:lvl6pPr>
            <a:lvl7pPr marL="2103120">
              <a:defRPr sz="1600"/>
            </a:lvl7pPr>
            <a:lvl8pPr marL="2103120">
              <a:defRPr sz="1600"/>
            </a:lvl8pPr>
            <a:lvl9pPr marL="210312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533400"/>
            <a:ext cx="4572001" cy="2743199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7213" y="533401"/>
            <a:ext cx="5943603" cy="5257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3429000"/>
            <a:ext cx="4572000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18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5/11/2018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9050" y="533401"/>
            <a:ext cx="4573192" cy="2743199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000" b="0" i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3"/>
            <a:ext cx="6553318" cy="6004510"/>
          </a:xfrm>
          <a:custGeom>
            <a:avLst/>
            <a:gdLst/>
            <a:ahLst/>
            <a:cxnLst/>
            <a:rect l="l" t="t" r="r" b="b"/>
            <a:pathLst>
              <a:path w="6551611" h="6004510">
                <a:moveTo>
                  <a:pt x="0" y="0"/>
                </a:moveTo>
                <a:lnTo>
                  <a:pt x="6551611" y="0"/>
                </a:lnTo>
                <a:lnTo>
                  <a:pt x="6551611" y="6004510"/>
                </a:lnTo>
                <a:cubicBezTo>
                  <a:pt x="4321482" y="5960049"/>
                  <a:pt x="2628293" y="5340418"/>
                  <a:pt x="0" y="5768658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49" y="3429001"/>
            <a:ext cx="4573191" cy="2362199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5/11/2018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303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4585" y="5374939"/>
            <a:ext cx="12240113" cy="1559261"/>
            <a:chOff x="-4585" y="2764068"/>
            <a:chExt cx="12240113" cy="1559261"/>
          </a:xfrm>
        </p:grpSpPr>
        <p:sp>
          <p:nvSpPr>
            <p:cNvPr id="9" name="Freeform 8"/>
            <p:cNvSpPr/>
            <p:nvPr/>
          </p:nvSpPr>
          <p:spPr>
            <a:xfrm rot="21388434">
              <a:off x="12235" y="2982534"/>
              <a:ext cx="12169907" cy="1238081"/>
            </a:xfrm>
            <a:custGeom>
              <a:avLst/>
              <a:gdLst/>
              <a:ahLst/>
              <a:cxnLst/>
              <a:rect l="l" t="t" r="r" b="b"/>
              <a:pathLst>
                <a:path w="12169907" h="1238081">
                  <a:moveTo>
                    <a:pt x="2807331" y="101460"/>
                  </a:moveTo>
                  <a:cubicBezTo>
                    <a:pt x="6135545" y="328205"/>
                    <a:pt x="6673951" y="1596392"/>
                    <a:pt x="12165744" y="982579"/>
                  </a:cubicBezTo>
                  <a:lnTo>
                    <a:pt x="12160227" y="1072100"/>
                  </a:lnTo>
                  <a:cubicBezTo>
                    <a:pt x="5416860" y="1825439"/>
                    <a:pt x="6141899" y="-258272"/>
                    <a:pt x="0" y="232833"/>
                  </a:cubicBezTo>
                  <a:lnTo>
                    <a:pt x="5492" y="143708"/>
                  </a:lnTo>
                  <a:cubicBezTo>
                    <a:pt x="1145422" y="52200"/>
                    <a:pt x="2048826" y="49784"/>
                    <a:pt x="2807331" y="101460"/>
                  </a:cubicBezTo>
                  <a:close/>
                  <a:moveTo>
                    <a:pt x="2811494" y="33894"/>
                  </a:moveTo>
                  <a:cubicBezTo>
                    <a:pt x="6139708" y="260639"/>
                    <a:pt x="6678114" y="1528826"/>
                    <a:pt x="12169907" y="915013"/>
                  </a:cubicBezTo>
                  <a:lnTo>
                    <a:pt x="12168059" y="945013"/>
                  </a:lnTo>
                  <a:cubicBezTo>
                    <a:pt x="5424692" y="1698351"/>
                    <a:pt x="6149730" y="-385359"/>
                    <a:pt x="7832" y="105746"/>
                  </a:cubicBezTo>
                  <a:lnTo>
                    <a:pt x="9656" y="76142"/>
                  </a:lnTo>
                  <a:cubicBezTo>
                    <a:pt x="1149586" y="-15366"/>
                    <a:pt x="2052990" y="-17782"/>
                    <a:pt x="2811494" y="33894"/>
                  </a:cubicBezTo>
                  <a:close/>
                </a:path>
              </a:pathLst>
            </a:custGeom>
            <a:gradFill>
              <a:gsLst>
                <a:gs pos="0">
                  <a:schemeClr val="bg2">
                    <a:alpha val="90000"/>
                    <a:lumMod val="80000"/>
                    <a:lumOff val="20000"/>
                  </a:schemeClr>
                </a:gs>
                <a:gs pos="18000">
                  <a:schemeClr val="bg2">
                    <a:lumMod val="92000"/>
                  </a:schemeClr>
                </a:gs>
                <a:gs pos="37000">
                  <a:schemeClr val="bg2">
                    <a:alpha val="90000"/>
                    <a:lumMod val="91000"/>
                  </a:schemeClr>
                </a:gs>
                <a:gs pos="100000">
                  <a:schemeClr val="bg2">
                    <a:lumMod val="80000"/>
                    <a:lumOff val="20000"/>
                  </a:schemeClr>
                </a:gs>
              </a:gsLst>
              <a:path path="shape">
                <a:fillToRect l="50000" t="50000" r="50000" b="50000"/>
              </a:path>
            </a:gradFill>
            <a:ln w="254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21388434">
              <a:off x="29672" y="2764068"/>
              <a:ext cx="12205856" cy="1559261"/>
            </a:xfrm>
            <a:custGeom>
              <a:avLst/>
              <a:gdLst/>
              <a:ahLst/>
              <a:cxnLst/>
              <a:rect l="l" t="t" r="r" b="b"/>
              <a:pathLst>
                <a:path w="12205856" h="1559261">
                  <a:moveTo>
                    <a:pt x="12190266" y="1521455"/>
                  </a:moveTo>
                  <a:lnTo>
                    <a:pt x="12190701" y="1521482"/>
                  </a:lnTo>
                  <a:lnTo>
                    <a:pt x="12188851" y="1559261"/>
                  </a:lnTo>
                  <a:lnTo>
                    <a:pt x="12188416" y="1559245"/>
                  </a:lnTo>
                  <a:close/>
                  <a:moveTo>
                    <a:pt x="12205856" y="208119"/>
                  </a:moveTo>
                  <a:lnTo>
                    <a:pt x="12203734" y="242562"/>
                  </a:lnTo>
                  <a:cubicBezTo>
                    <a:pt x="6796720" y="1874914"/>
                    <a:pt x="3447529" y="-395170"/>
                    <a:pt x="0" y="109344"/>
                  </a:cubicBezTo>
                  <a:lnTo>
                    <a:pt x="2124" y="74883"/>
                  </a:lnTo>
                  <a:cubicBezTo>
                    <a:pt x="3449654" y="-429611"/>
                    <a:pt x="6798843" y="1840472"/>
                    <a:pt x="12205856" y="208119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30000"/>
                    <a:lumMod val="0"/>
                    <a:lumOff val="100000"/>
                  </a:schemeClr>
                </a:gs>
                <a:gs pos="100000">
                  <a:schemeClr val="bg2">
                    <a:alpha val="48000"/>
                  </a:schemeClr>
                </a:gs>
              </a:gsLst>
              <a:lin ang="27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21388434">
              <a:off x="-4585" y="3108508"/>
              <a:ext cx="12215153" cy="1052652"/>
            </a:xfrm>
            <a:custGeom>
              <a:avLst/>
              <a:gdLst/>
              <a:ahLst/>
              <a:cxnLst/>
              <a:rect l="l" t="t" r="r" b="b"/>
              <a:pathLst>
                <a:path w="12215153" h="1052652">
                  <a:moveTo>
                    <a:pt x="12199582" y="613499"/>
                  </a:moveTo>
                  <a:lnTo>
                    <a:pt x="12196535" y="662961"/>
                  </a:lnTo>
                  <a:cubicBezTo>
                    <a:pt x="8659170" y="1895884"/>
                    <a:pt x="3236150" y="-250863"/>
                    <a:pt x="0" y="412868"/>
                  </a:cubicBezTo>
                  <a:lnTo>
                    <a:pt x="3057" y="363268"/>
                  </a:lnTo>
                  <a:cubicBezTo>
                    <a:pt x="3239190" y="-300459"/>
                    <a:pt x="8662172" y="1846263"/>
                    <a:pt x="12199582" y="613499"/>
                  </a:cubicBezTo>
                  <a:close/>
                  <a:moveTo>
                    <a:pt x="12208353" y="471141"/>
                  </a:moveTo>
                  <a:lnTo>
                    <a:pt x="12202868" y="560177"/>
                  </a:lnTo>
                  <a:cubicBezTo>
                    <a:pt x="8665592" y="1793383"/>
                    <a:pt x="3242519" y="-353436"/>
                    <a:pt x="6325" y="310230"/>
                  </a:cubicBezTo>
                  <a:lnTo>
                    <a:pt x="11827" y="220949"/>
                  </a:lnTo>
                  <a:cubicBezTo>
                    <a:pt x="3247993" y="-442711"/>
                    <a:pt x="8670998" y="1704066"/>
                    <a:pt x="12208353" y="471141"/>
                  </a:cubicBezTo>
                  <a:close/>
                  <a:moveTo>
                    <a:pt x="12215153" y="360807"/>
                  </a:moveTo>
                  <a:lnTo>
                    <a:pt x="12212631" y="401743"/>
                  </a:lnTo>
                  <a:cubicBezTo>
                    <a:pt x="8696050" y="1669577"/>
                    <a:pt x="3274141" y="-472216"/>
                    <a:pt x="15523" y="160967"/>
                  </a:cubicBezTo>
                  <a:lnTo>
                    <a:pt x="18051" y="119938"/>
                  </a:lnTo>
                  <a:cubicBezTo>
                    <a:pt x="3276657" y="-513245"/>
                    <a:pt x="8698537" y="1628531"/>
                    <a:pt x="12215153" y="360807"/>
                  </a:cubicBezTo>
                  <a:close/>
                </a:path>
              </a:pathLst>
            </a:custGeom>
            <a:gradFill>
              <a:gsLst>
                <a:gs pos="36000">
                  <a:schemeClr val="bg2">
                    <a:alpha val="47000"/>
                    <a:lumMod val="0"/>
                    <a:lumOff val="100000"/>
                  </a:schemeClr>
                </a:gs>
                <a:gs pos="100000">
                  <a:schemeClr val="bg2">
                    <a:alpha val="82000"/>
                    <a:lumMod val="87000"/>
                    <a:lumOff val="13000"/>
                  </a:schemeClr>
                </a:gs>
              </a:gsLst>
              <a:path path="rect">
                <a:fillToRect l="100000" t="100000"/>
              </a:path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04800"/>
            <a:ext cx="9601200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1"/>
            <a:ext cx="9601198" cy="396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9152" y="6400800"/>
            <a:ext cx="5954835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510" y="6400800"/>
            <a:ext cx="1548660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5/11/2018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8310" y="6400800"/>
            <a:ext cx="1066802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88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031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603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747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31920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MIS Charter 2018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Team AI-BI</a:t>
            </a:r>
            <a:endParaRPr lang="en-US" dirty="0"/>
          </a:p>
        </p:txBody>
      </p:sp>
      <p:sp>
        <p:nvSpPr>
          <p:cNvPr id="5" name="Subtitle 3"/>
          <p:cNvSpPr txBox="1">
            <a:spLocks/>
          </p:cNvSpPr>
          <p:nvPr/>
        </p:nvSpPr>
        <p:spPr>
          <a:xfrm>
            <a:off x="9995771" y="4439819"/>
            <a:ext cx="2101742" cy="23249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80000"/>
              <a:buFont typeface="Arial" pitchFamily="34" charset="0"/>
              <a:buNone/>
              <a:defRPr sz="2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err="1" smtClean="0"/>
              <a:t>Ekram</a:t>
            </a:r>
            <a:endParaRPr lang="en-GB" sz="4000" dirty="0" smtClean="0"/>
          </a:p>
          <a:p>
            <a:r>
              <a:rPr lang="en-GB" sz="4000" dirty="0" smtClean="0"/>
              <a:t>Anik</a:t>
            </a:r>
          </a:p>
          <a:p>
            <a:r>
              <a:rPr lang="en-GB" sz="4000" dirty="0" err="1" smtClean="0"/>
              <a:t>Shakil</a:t>
            </a:r>
            <a:endParaRPr lang="en-GB" sz="4000" dirty="0" smtClean="0"/>
          </a:p>
          <a:p>
            <a:r>
              <a:rPr lang="en-GB" sz="4000" dirty="0" err="1" smtClean="0"/>
              <a:t>Akash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471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09050" y="533402"/>
            <a:ext cx="4573192" cy="656572"/>
          </a:xfrm>
        </p:spPr>
        <p:txBody>
          <a:bodyPr/>
          <a:lstStyle/>
          <a:p>
            <a:r>
              <a:rPr lang="en-US" dirty="0" smtClean="0"/>
              <a:t>MOBILE BI</a:t>
            </a:r>
            <a:endParaRPr lang="en-US" dirty="0"/>
          </a:p>
        </p:txBody>
      </p:sp>
      <p:pic>
        <p:nvPicPr>
          <p:cNvPr id="5" name="Picture Placeholder 4" descr="A toddler and a young girl holding hands on beach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09050" y="1362206"/>
            <a:ext cx="3838491" cy="2362199"/>
          </a:xfrm>
        </p:spPr>
        <p:txBody>
          <a:bodyPr/>
          <a:lstStyle/>
          <a:p>
            <a:r>
              <a:rPr lang="en-GB" b="1" dirty="0" smtClean="0"/>
              <a:t>People are trying:</a:t>
            </a:r>
          </a:p>
          <a:p>
            <a:r>
              <a:rPr lang="en-GB" dirty="0" smtClean="0"/>
              <a:t>Tableau</a:t>
            </a:r>
          </a:p>
          <a:p>
            <a:r>
              <a:rPr lang="en-GB" dirty="0" err="1" smtClean="0"/>
              <a:t>Klipfolio</a:t>
            </a:r>
            <a:endParaRPr lang="en-GB" dirty="0" smtClean="0"/>
          </a:p>
          <a:p>
            <a:r>
              <a:rPr lang="en-GB" dirty="0" smtClean="0"/>
              <a:t>SAP BO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835" y="3543821"/>
            <a:ext cx="3065700" cy="304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7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3926" y="533402"/>
            <a:ext cx="6075123" cy="656572"/>
          </a:xfrm>
        </p:spPr>
        <p:txBody>
          <a:bodyPr>
            <a:normAutofit/>
          </a:bodyPr>
          <a:lstStyle/>
          <a:p>
            <a:r>
              <a:rPr lang="en-US" dirty="0" smtClean="0"/>
              <a:t>BI Reporting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851" y="1417274"/>
            <a:ext cx="7921975" cy="47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3926" y="533402"/>
            <a:ext cx="6075123" cy="656572"/>
          </a:xfrm>
        </p:spPr>
        <p:txBody>
          <a:bodyPr>
            <a:normAutofit/>
          </a:bodyPr>
          <a:lstStyle/>
          <a:p>
            <a:r>
              <a:rPr lang="en-US" dirty="0" smtClean="0"/>
              <a:t>MOBILE BI by POWER BI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100209"/>
            <a:ext cx="3857625" cy="67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3926" y="533402"/>
            <a:ext cx="6075123" cy="656572"/>
          </a:xfrm>
        </p:spPr>
        <p:txBody>
          <a:bodyPr>
            <a:normAutofit/>
          </a:bodyPr>
          <a:lstStyle/>
          <a:p>
            <a:r>
              <a:rPr lang="en-GB" dirty="0" smtClean="0"/>
              <a:t>Distributed Computing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81" y="1681162"/>
            <a:ext cx="7776031" cy="454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33926" y="533402"/>
            <a:ext cx="9876036" cy="656572"/>
          </a:xfrm>
        </p:spPr>
        <p:txBody>
          <a:bodyPr>
            <a:normAutofit/>
          </a:bodyPr>
          <a:lstStyle/>
          <a:p>
            <a:r>
              <a:rPr lang="en-GB" dirty="0" smtClean="0"/>
              <a:t>Architectural Overview of n-</a:t>
            </a:r>
            <a:r>
              <a:rPr lang="en-GB" dirty="0" err="1" smtClean="0"/>
              <a:t>Req</a:t>
            </a:r>
            <a:r>
              <a:rPr lang="en-GB" dirty="0" smtClean="0"/>
              <a:t> Handling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26" y="1189974"/>
            <a:ext cx="9876036" cy="52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Analytics for Organization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2086149"/>
            <a:ext cx="10267950" cy="3422650"/>
          </a:xfrm>
        </p:spPr>
      </p:pic>
    </p:spTree>
    <p:extLst>
      <p:ext uri="{BB962C8B-B14F-4D97-AF65-F5344CB8AC3E}">
        <p14:creationId xmlns:p14="http://schemas.microsoft.com/office/powerpoint/2010/main" val="378562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Behind Every Success…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10800000">
            <a:off x="8229633" y="2492679"/>
            <a:ext cx="3294345" cy="501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800000">
            <a:off x="8229633" y="4235885"/>
            <a:ext cx="3294345" cy="501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31474" y="2054268"/>
            <a:ext cx="1352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Output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00400" y="3866553"/>
            <a:ext cx="2098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Behind the story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1703735"/>
            <a:ext cx="6896622" cy="480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5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779" y="1352813"/>
            <a:ext cx="6885683" cy="926925"/>
          </a:xfrm>
        </p:spPr>
        <p:txBody>
          <a:bodyPr/>
          <a:lstStyle/>
          <a:p>
            <a:pPr algn="ctr"/>
            <a:r>
              <a:rPr lang="en-GB" dirty="0" smtClean="0"/>
              <a:t>Welcome to AI-BI 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11" y="2689979"/>
            <a:ext cx="4187287" cy="351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9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20067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5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 is artificial intelligence - BBC New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2"/>
            <a:ext cx="12228024" cy="6858001"/>
          </a:xfrm>
        </p:spPr>
      </p:pic>
    </p:spTree>
    <p:extLst>
      <p:ext uri="{BB962C8B-B14F-4D97-AF65-F5344CB8AC3E}">
        <p14:creationId xmlns:p14="http://schemas.microsoft.com/office/powerpoint/2010/main" val="18133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6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Achievements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146845"/>
              </p:ext>
            </p:extLst>
          </p:nvPr>
        </p:nvGraphicFramePr>
        <p:xfrm>
          <a:off x="1293814" y="1828796"/>
          <a:ext cx="10142450" cy="469726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42450"/>
              </a:tblGrid>
              <a:tr h="44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BI Reporting Platform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Chat Bot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Social Media Analytics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74745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FeedBack</a:t>
                      </a:r>
                      <a:r>
                        <a:rPr lang="en-GB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App for YAMAHA and Reporting for SHWAPNO</a:t>
                      </a:r>
                      <a:endParaRPr lang="en-GB" sz="24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4459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Churn Analysis &amp; Prediction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Sales Forecasting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71116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Prescription Management Software for Doctors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People Analytics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solidFill>
                            <a:schemeClr val="bg1"/>
                          </a:solidFill>
                          <a:effectLst/>
                        </a:rPr>
                        <a:t>Rx Campaign</a:t>
                      </a:r>
                      <a:endParaRPr lang="en-US" sz="24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  <a:tr h="391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Version Controlling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728" marR="3728" marT="3728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601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6406" y="254696"/>
            <a:ext cx="9679988" cy="1219200"/>
          </a:xfrm>
        </p:spPr>
        <p:txBody>
          <a:bodyPr/>
          <a:lstStyle/>
          <a:p>
            <a:r>
              <a:rPr lang="en-GB" dirty="0" smtClean="0"/>
              <a:t>Technologies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817850"/>
              </p:ext>
            </p:extLst>
          </p:nvPr>
        </p:nvGraphicFramePr>
        <p:xfrm>
          <a:off x="588723" y="1828800"/>
          <a:ext cx="10784909" cy="3592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84909"/>
              </a:tblGrid>
              <a:tr h="792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Web + BI Reporting Tool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013" marR="7013" marT="7013" marB="0" anchor="b">
                    <a:solidFill>
                      <a:schemeClr val="accent2"/>
                    </a:solidFill>
                  </a:tcPr>
                </a:tc>
              </a:tr>
              <a:tr h="973690">
                <a:tc>
                  <a:txBody>
                    <a:bodyPr/>
                    <a:lstStyle/>
                    <a:p>
                      <a:pPr algn="ctr" fontAlgn="b"/>
                      <a:r>
                        <a:rPr lang="en-GB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AI, Machine </a:t>
                      </a:r>
                      <a:r>
                        <a:rPr lang="en-GB" sz="36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Learning</a:t>
                      </a:r>
                      <a:r>
                        <a:rPr lang="en-GB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, Artificial Neural Network</a:t>
                      </a:r>
                      <a:endParaRPr lang="en-GB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013" marR="7013" marT="7013" marB="0" anchor="b">
                    <a:solidFill>
                      <a:schemeClr val="accent2"/>
                    </a:solidFill>
                  </a:tcPr>
                </a:tc>
              </a:tr>
              <a:tr h="635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Predictive Analytics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013" marR="7013" marT="7013" marB="0" anchor="b">
                    <a:solidFill>
                      <a:schemeClr val="accent2"/>
                    </a:solidFill>
                  </a:tcPr>
                </a:tc>
              </a:tr>
              <a:tr h="321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Mobile App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013" marR="7013" marT="7013" marB="0" anchor="b">
                    <a:solidFill>
                      <a:schemeClr val="accent2"/>
                    </a:solidFill>
                  </a:tcPr>
                </a:tc>
              </a:tr>
              <a:tr h="635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Desktop Application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7013" marR="7013" marT="7013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3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Goals Next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186912"/>
              </p:ext>
            </p:extLst>
          </p:nvPr>
        </p:nvGraphicFramePr>
        <p:xfrm>
          <a:off x="1293813" y="1934387"/>
          <a:ext cx="10355392" cy="42055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55392"/>
              </a:tblGrid>
              <a:tr h="1178411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Forecasting in Different fields (i.e. </a:t>
                      </a:r>
                      <a:r>
                        <a:rPr lang="en-GB" sz="2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Inventory, Management, Procurement, Stock, Depot </a:t>
                      </a:r>
                      <a:r>
                        <a:rPr lang="en-GB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management)</a:t>
                      </a:r>
                      <a:endParaRPr lang="en-GB" sz="28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4179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bg1"/>
                          </a:solidFill>
                          <a:effectLst/>
                        </a:rPr>
                        <a:t>Ensuring Scalable Application</a:t>
                      </a:r>
                      <a:endParaRPr lang="en-US" sz="28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34877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bg1"/>
                          </a:solidFill>
                          <a:effectLst/>
                        </a:rPr>
                        <a:t>Fault tolerant Storage</a:t>
                      </a:r>
                      <a:endParaRPr lang="en-US" sz="28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2796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Distributed File System</a:t>
                      </a:r>
                      <a:endParaRPr lang="en-US" sz="28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5561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u="none" strike="noStrike">
                          <a:solidFill>
                            <a:schemeClr val="bg1"/>
                          </a:solidFill>
                          <a:effectLst/>
                        </a:rPr>
                        <a:t>Accelerating Reporting Module and Mobile App</a:t>
                      </a:r>
                      <a:endParaRPr lang="en-GB" sz="28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62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>
                          <a:solidFill>
                            <a:schemeClr val="bg1"/>
                          </a:solidFill>
                          <a:effectLst/>
                        </a:rPr>
                        <a:t>System decouple to ensure unique storage entry point</a:t>
                      </a:r>
                      <a:endParaRPr lang="en-US" sz="28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  <a:tr h="5561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Continuous Alignment with Technology Giants</a:t>
                      </a:r>
                      <a:endParaRPr lang="en-GB" sz="28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3086" marR="3086" marT="3086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677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And Technology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6050503"/>
              </p:ext>
            </p:extLst>
          </p:nvPr>
        </p:nvGraphicFramePr>
        <p:xfrm>
          <a:off x="1293813" y="1925717"/>
          <a:ext cx="9754143" cy="4337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54143"/>
              </a:tblGrid>
              <a:tr h="108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Complex Event Processing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08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Cloud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084324">
                <a:tc>
                  <a:txBody>
                    <a:bodyPr/>
                    <a:lstStyle/>
                    <a:p>
                      <a:pPr algn="ctr" fontAlgn="b"/>
                      <a:r>
                        <a:rPr lang="en-GB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Streaming and Big Data Platform</a:t>
                      </a:r>
                      <a:endParaRPr lang="en-GB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  <a:tr h="10843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AI, Machine learning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9525" marR="9525" marT="9525" marB="0" anchor="b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4616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Accelerating </a:t>
            </a:r>
            <a:r>
              <a:rPr lang="en-GB" dirty="0"/>
              <a:t>Business </a:t>
            </a:r>
            <a:r>
              <a:rPr lang="en-GB" dirty="0" smtClean="0"/>
              <a:t>process</a:t>
            </a:r>
          </a:p>
          <a:p>
            <a:pPr lvl="1"/>
            <a:r>
              <a:rPr lang="en-GB" dirty="0"/>
              <a:t>E</a:t>
            </a:r>
            <a:r>
              <a:rPr lang="en-GB" dirty="0" smtClean="0"/>
              <a:t>nterprise </a:t>
            </a:r>
            <a:r>
              <a:rPr lang="en-GB" dirty="0"/>
              <a:t>data </a:t>
            </a:r>
            <a:r>
              <a:rPr lang="en-GB" dirty="0" smtClean="0"/>
              <a:t>analytics</a:t>
            </a:r>
            <a:endParaRPr lang="en-GB" dirty="0"/>
          </a:p>
          <a:p>
            <a:pPr lvl="1"/>
            <a:r>
              <a:rPr lang="en-GB" dirty="0" smtClean="0"/>
              <a:t>Strategic </a:t>
            </a:r>
            <a:r>
              <a:rPr lang="en-GB" dirty="0"/>
              <a:t>hybrid application to get valuable business </a:t>
            </a:r>
            <a:r>
              <a:rPr lang="en-GB" dirty="0" smtClean="0"/>
              <a:t>insights</a:t>
            </a:r>
          </a:p>
          <a:p>
            <a:pPr lvl="1"/>
            <a:r>
              <a:rPr lang="en-GB" dirty="0" smtClean="0"/>
              <a:t>Load balancing large scale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08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ashells 16x9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shells nature presentation (widescreen).potx" id="{E6B84A40-AED6-4169-B416-9F411F9C11B8}" vid="{719C1255-A7E7-42CE-9EEC-76ECFA1A94CA}"/>
    </a:ext>
  </a:extLst>
</a:theme>
</file>

<file path=ppt/theme/theme2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ashells">
      <a:dk1>
        <a:srgbClr val="634823"/>
      </a:dk1>
      <a:lt1>
        <a:sysClr val="window" lastClr="FFFFFF"/>
      </a:lt1>
      <a:dk2>
        <a:srgbClr val="000000"/>
      </a:dk2>
      <a:lt2>
        <a:srgbClr val="F9EDD7"/>
      </a:lt2>
      <a:accent1>
        <a:srgbClr val="803C63"/>
      </a:accent1>
      <a:accent2>
        <a:srgbClr val="5A95A4"/>
      </a:accent2>
      <a:accent3>
        <a:srgbClr val="EBB419"/>
      </a:accent3>
      <a:accent4>
        <a:srgbClr val="E1771F"/>
      </a:accent4>
      <a:accent5>
        <a:srgbClr val="648C7A"/>
      </a:accent5>
      <a:accent6>
        <a:srgbClr val="ACBB51"/>
      </a:accent6>
      <a:hlink>
        <a:srgbClr val="5A95A4"/>
      </a:hlink>
      <a:folHlink>
        <a:srgbClr val="E1771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Colorful seashell collection</Template>
  <TotalTime>333</TotalTime>
  <Words>186</Words>
  <Application>Microsoft Office PowerPoint</Application>
  <PresentationFormat>Widescreen</PresentationFormat>
  <Paragraphs>55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Consolas</vt:lpstr>
      <vt:lpstr>Corbel</vt:lpstr>
      <vt:lpstr>Seashells 16x9</vt:lpstr>
      <vt:lpstr>MIS Charter 2018</vt:lpstr>
      <vt:lpstr>PowerPoint Presentation</vt:lpstr>
      <vt:lpstr>PowerPoint Presentation</vt:lpstr>
      <vt:lpstr>PowerPoint Presentation</vt:lpstr>
      <vt:lpstr>Achievements</vt:lpstr>
      <vt:lpstr>Technologies</vt:lpstr>
      <vt:lpstr>Goals Next</vt:lpstr>
      <vt:lpstr>And Technology</vt:lpstr>
      <vt:lpstr>Purpose</vt:lpstr>
      <vt:lpstr>MOBILE BI</vt:lpstr>
      <vt:lpstr>BI Reporting</vt:lpstr>
      <vt:lpstr>MOBILE BI by POWER BI</vt:lpstr>
      <vt:lpstr>Distributed Computing</vt:lpstr>
      <vt:lpstr>Architectural Overview of n-Req Handling </vt:lpstr>
      <vt:lpstr>People Analytics for Organization</vt:lpstr>
      <vt:lpstr>Behind Every Success…</vt:lpstr>
      <vt:lpstr>Welcome to AI-BI 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 Charter 2018</dc:title>
  <dc:creator>MIS-BI-Tanvir Anik</dc:creator>
  <cp:lastModifiedBy>MIS-BI-Tanvir Anik</cp:lastModifiedBy>
  <cp:revision>16</cp:revision>
  <dcterms:created xsi:type="dcterms:W3CDTF">2018-05-11T13:06:27Z</dcterms:created>
  <dcterms:modified xsi:type="dcterms:W3CDTF">2018-05-11T18:39:54Z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